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85" r:id="rId3"/>
    <p:sldId id="286" r:id="rId4"/>
    <p:sldId id="284" r:id="rId5"/>
    <p:sldId id="287" r:id="rId6"/>
    <p:sldId id="288" r:id="rId7"/>
    <p:sldId id="289" r:id="rId8"/>
    <p:sldId id="290" r:id="rId9"/>
    <p:sldId id="296" r:id="rId10"/>
    <p:sldId id="291" r:id="rId11"/>
    <p:sldId id="29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Model Deployment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“Designing Machine Learning Systems” and “Introducing MLOps”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Deployment Requirements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In customer-facing, mission-critical use cases, a more robust CI/CD pipeline </a:t>
            </a:r>
            <a:r>
              <a:rPr lang="en-US" dirty="0" smtClean="0"/>
              <a:t>is required</a:t>
            </a:r>
          </a:p>
          <a:p>
            <a:endParaRPr lang="en-US" dirty="0"/>
          </a:p>
          <a:p>
            <a:r>
              <a:rPr lang="en-US" dirty="0" smtClean="0"/>
              <a:t>Typically </a:t>
            </a:r>
            <a:r>
              <a:rPr lang="en-US" dirty="0"/>
              <a:t>involves: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1Ensuring </a:t>
            </a:r>
            <a:r>
              <a:rPr lang="en-US" dirty="0"/>
              <a:t>all coding, documentation and sign-off standards have been met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Re-creating </a:t>
            </a:r>
            <a:r>
              <a:rPr lang="en-US" dirty="0"/>
              <a:t>the model in something approaching the production environment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Revalidating </a:t>
            </a:r>
            <a:r>
              <a:rPr lang="en-US" dirty="0"/>
              <a:t>the model accuracy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Performing </a:t>
            </a:r>
            <a:r>
              <a:rPr lang="en-US" dirty="0" err="1"/>
              <a:t>explainability</a:t>
            </a:r>
            <a:r>
              <a:rPr lang="en-US" dirty="0"/>
              <a:t> checks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Ensuring </a:t>
            </a:r>
            <a:r>
              <a:rPr lang="en-US" dirty="0"/>
              <a:t>all governance requirements have been met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6. Checking the quality of any data artifacts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Testing </a:t>
            </a:r>
            <a:r>
              <a:rPr lang="en-US" dirty="0"/>
              <a:t>resource usage under load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Embedding </a:t>
            </a:r>
            <a:r>
              <a:rPr lang="en-US" dirty="0"/>
              <a:t>into a more complex application, including integration </a:t>
            </a:r>
            <a:r>
              <a:rPr lang="en-US" dirty="0" smtClean="0"/>
              <a:t>tests</a:t>
            </a:r>
          </a:p>
          <a:p>
            <a:pPr marL="800100" lvl="1" indent="-342900">
              <a:buFont typeface="+mj-lt"/>
              <a:buAutoNum type="arabicParenR"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needs to be </a:t>
            </a:r>
            <a:r>
              <a:rPr lang="en-US" dirty="0" smtClean="0"/>
              <a:t>addressed – when moving from development to the production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68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Deployment </a:t>
            </a:r>
            <a:r>
              <a:rPr lang="en-IN" dirty="0" smtClean="0"/>
              <a:t>Requirements(2)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One thing is for sure is needed: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rapid, automated deployment is always preferred to labor-intensive processes</a:t>
            </a:r>
          </a:p>
          <a:p>
            <a:endParaRPr lang="en-US" dirty="0"/>
          </a:p>
          <a:p>
            <a:r>
              <a:rPr lang="en-US" dirty="0"/>
              <a:t>In heavily regulated industries (e.g., finance and pharmaceuticals),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governance and regulatory checks will be extensive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likely to involve manual intervention</a:t>
            </a:r>
          </a:p>
          <a:p>
            <a:endParaRPr lang="en-US" dirty="0"/>
          </a:p>
          <a:p>
            <a:r>
              <a:rPr lang="en-US" dirty="0"/>
              <a:t>The desire in MLOps, just as in DevOps, is to </a:t>
            </a:r>
            <a:r>
              <a:rPr lang="en-US" dirty="0">
                <a:solidFill>
                  <a:srgbClr val="FF0000"/>
                </a:solidFill>
              </a:rPr>
              <a:t>automate the CI/CD pipeline as far as possible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speeds up the deployment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more extensive regression testing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reduces the likelihood of errors in the deployment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1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Deployment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“Deploy” is a loose term that generally means making model running and accessible</a:t>
            </a:r>
          </a:p>
          <a:p>
            <a:endParaRPr lang="en-US" dirty="0" smtClean="0"/>
          </a:p>
          <a:p>
            <a:r>
              <a:rPr lang="en-US" dirty="0"/>
              <a:t>To be deployed, model will have to leave the development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During </a:t>
            </a:r>
            <a:r>
              <a:rPr lang="en-US" dirty="0"/>
              <a:t>model development, model usually runs in a development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be deployed to a staging environment for testing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deployed to a production environment to be used by end users</a:t>
            </a:r>
          </a:p>
          <a:p>
            <a:endParaRPr lang="en-US" dirty="0"/>
          </a:p>
          <a:p>
            <a:r>
              <a:rPr lang="en-US" dirty="0"/>
              <a:t>Production is a </a:t>
            </a:r>
            <a:r>
              <a:rPr lang="en-US" dirty="0" smtClean="0"/>
              <a:t>broad </a:t>
            </a:r>
            <a:r>
              <a:rPr lang="en-US" dirty="0"/>
              <a:t>spectrum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some teams, production means generating nice plots in notebooks to show to the business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other teams, production means keeping your models up and running for millions of users a day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If your work is in the first scenario, production environment is similar to the development environment</a:t>
            </a:r>
          </a:p>
          <a:p>
            <a:r>
              <a:rPr lang="en-US" dirty="0">
                <a:solidFill>
                  <a:srgbClr val="FF0000"/>
                </a:solidFill>
              </a:rPr>
              <a:t>If your work is closer to the second scenario, welcome to word of model deployment!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 is easy!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If want to deploy a model for friends to play with, all needs to be done is to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wrap predict function in a POST request endpoint using Flask or </a:t>
            </a:r>
            <a:r>
              <a:rPr lang="en-US" dirty="0" err="1"/>
              <a:t>FastAPI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put the dependencies this predict function needs to run in a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model and its associated container to a cloud service like AWS or GCP to expose the endpoint</a:t>
            </a:r>
          </a:p>
          <a:p>
            <a:endParaRPr lang="en-US" dirty="0"/>
          </a:p>
          <a:p>
            <a:r>
              <a:rPr lang="en-US" dirty="0"/>
              <a:t>Can use this exposed endpoint for downstream applications: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e.g., when an application receives a prediction request from a user,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request is sent to the exposed endpoint, which returns a prediction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familiar with the necessary tools, can have a functional deployment in an </a:t>
            </a:r>
            <a:r>
              <a:rPr lang="en-US" dirty="0" smtClean="0">
                <a:solidFill>
                  <a:srgbClr val="FF0000"/>
                </a:solidFill>
              </a:rPr>
              <a:t>hour!</a:t>
            </a:r>
            <a:endParaRPr lang="en-US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If you ignore all hard parts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Deployment Myths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Deploying an ML model can be very different from deploying a traditional software program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difference might cause people who have never deployed a model before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either dread the process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underestimate how much time and effort it will take</a:t>
            </a:r>
          </a:p>
          <a:p>
            <a:endParaRPr lang="en-US" dirty="0"/>
          </a:p>
          <a:p>
            <a:r>
              <a:rPr lang="en-US" dirty="0"/>
              <a:t>Common myths about the deployment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Myth 1: You Only Deploy One or Two ML Models at a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Myth 2: If We Don’t Do Anything, Model Performance Remains the Same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Myth 3: You Won’t Need to Update Your Models as Much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Myth 4: Most ML Engineers Don’t Need to Worry About Scale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 : Reality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The hard parts include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making model available to millions of users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a latency of milliseconds and 99% uptime,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setting up the infrastructure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so that the right person can be immediately notified when something goes wrong,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figuring out what went wrong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seamlessly </a:t>
            </a:r>
            <a:r>
              <a:rPr lang="en-US" dirty="0"/>
              <a:t>deploying the updates to fix what’s </a:t>
            </a:r>
            <a:r>
              <a:rPr lang="en-US" dirty="0" smtClean="0"/>
              <a:t>wrong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In many companies,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responsibility of deploying models falls into the hands of the same people who developed those models</a:t>
            </a:r>
          </a:p>
          <a:p>
            <a:r>
              <a:rPr lang="en-US" dirty="0" smtClean="0"/>
              <a:t>In </a:t>
            </a:r>
            <a:r>
              <a:rPr lang="en-US" dirty="0"/>
              <a:t>many other companies, once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model is ready to be deployed, it will be exported and handed off to another team to deploy it</a:t>
            </a:r>
          </a:p>
          <a:p>
            <a:r>
              <a:rPr lang="en-US" dirty="0" smtClean="0"/>
              <a:t>However</a:t>
            </a:r>
            <a:r>
              <a:rPr lang="en-US" dirty="0"/>
              <a:t>, this separation of responsibilities can cause high overhead communications across teams and make it slow to update </a:t>
            </a:r>
            <a:r>
              <a:rPr lang="en-US" dirty="0" smtClean="0"/>
              <a:t>model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also can make it hard to debug should something go wrong.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Productionalization and Deployment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key component of MLOps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presents </a:t>
            </a:r>
            <a:r>
              <a:rPr lang="en-US" dirty="0"/>
              <a:t>an entirely different set of technical challenges than developing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domain of the software engineer and the DevOps team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Organizational challenges in managing the information exchange between the data scientists and these teams must not be </a:t>
            </a:r>
            <a:r>
              <a:rPr lang="en-US" dirty="0" smtClean="0">
                <a:solidFill>
                  <a:srgbClr val="FF0000"/>
                </a:solidFill>
              </a:rPr>
              <a:t>underestimated!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without effective collaboration between the teams, delays or failures to deploy are inevitable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 Types and Contents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Commonly two types of model deployment:</a:t>
            </a:r>
          </a:p>
          <a:p>
            <a:r>
              <a:rPr lang="en-US" dirty="0">
                <a:solidFill>
                  <a:srgbClr val="FF0000"/>
                </a:solidFill>
              </a:rPr>
              <a:t>Model-as-a-service, or live-scoring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the model is deployed into a simple framework to provide a REST API endpoint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(the means from which the API can access the resources it needs to perform the task)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responds to requests in real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Embedded </a:t>
            </a:r>
            <a:r>
              <a:rPr lang="en-US" dirty="0">
                <a:solidFill>
                  <a:srgbClr val="FF0000"/>
                </a:solidFill>
              </a:rPr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Here the model is packaged into an application, which is then published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common example is an application that provides batch-scoring of requests</a:t>
            </a:r>
          </a:p>
          <a:p>
            <a:endParaRPr lang="en-US" dirty="0"/>
          </a:p>
          <a:p>
            <a:r>
              <a:rPr lang="en-US" dirty="0"/>
              <a:t>What to-be-deployed models consist of depends, of course, on the technology chosen,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typically they comprise a </a:t>
            </a:r>
            <a:r>
              <a:rPr lang="en-US" dirty="0">
                <a:solidFill>
                  <a:srgbClr val="FF0000"/>
                </a:solidFill>
              </a:rPr>
              <a:t>set of code </a:t>
            </a:r>
            <a:r>
              <a:rPr lang="en-US" dirty="0"/>
              <a:t>(commonly Python, R, or Java) and </a:t>
            </a:r>
            <a:r>
              <a:rPr lang="en-US" dirty="0">
                <a:solidFill>
                  <a:srgbClr val="FF0000"/>
                </a:solidFill>
              </a:rPr>
              <a:t>data artifacts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have </a:t>
            </a:r>
            <a:r>
              <a:rPr lang="en-US" dirty="0">
                <a:solidFill>
                  <a:srgbClr val="FF0000"/>
                </a:solidFill>
              </a:rPr>
              <a:t>version dependencies on runtimes and packages </a:t>
            </a:r>
            <a:r>
              <a:rPr lang="en-US" dirty="0"/>
              <a:t>that need to match in the production environment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because the use of different versions may cause model predictions to differ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exactly is going into production, and what does a model consist of?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Deployment : Dependency Management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Can export the model to a portable format such as PMML, PFA, ONNX, or POJO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model portability between systems and simplify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in reducing dependencies on the production environment</a:t>
            </a:r>
          </a:p>
          <a:p>
            <a:endParaRPr lang="en-US" dirty="0"/>
          </a:p>
          <a:p>
            <a:r>
              <a:rPr lang="en-US" dirty="0"/>
              <a:t>Come at a cost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format supports a limited range of algorithms,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sometimes the portable models behave in subtly different ways than the original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Whether or not to use a portable format is a choice to be made based on a thorough understanding </a:t>
            </a:r>
            <a:r>
              <a:rPr lang="en-US" dirty="0" smtClean="0">
                <a:solidFill>
                  <a:srgbClr val="FF0000"/>
                </a:solidFill>
              </a:rPr>
              <a:t>of the </a:t>
            </a:r>
            <a:r>
              <a:rPr lang="en-US" dirty="0">
                <a:solidFill>
                  <a:srgbClr val="FF0000"/>
                </a:solidFill>
              </a:rPr>
              <a:t>technological and business context.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Model Export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23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Model Deployment: </a:t>
            </a:r>
            <a:r>
              <a:rPr lang="en-IN" dirty="0" smtClean="0"/>
              <a:t>Dependency Management(2)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Containerization is an increasingly popular solution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the headaches of dependencies when deploying ML models</a:t>
            </a:r>
          </a:p>
          <a:p>
            <a:endParaRPr lang="en-US" dirty="0"/>
          </a:p>
          <a:p>
            <a:r>
              <a:rPr lang="en-US" dirty="0"/>
              <a:t>Container technologies such as Docker are lightweight alternatives to virtual machines,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allowing applications to be deployed in independent, self-contained environments,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matching the exact requirements of each model</a:t>
            </a:r>
          </a:p>
          <a:p>
            <a:endParaRPr lang="en-US" dirty="0"/>
          </a:p>
          <a:p>
            <a:r>
              <a:rPr lang="en-US" dirty="0"/>
              <a:t>Also enable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models to be seamlessly deployed using the blue-green deployment technique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scaling of compute resources for models </a:t>
            </a:r>
          </a:p>
          <a:p>
            <a:endParaRPr lang="en-US" dirty="0"/>
          </a:p>
          <a:p>
            <a:r>
              <a:rPr lang="en-US" dirty="0"/>
              <a:t>Orchestrating many containers is the role of technologies such as Kubernetes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both in the cloud and on-premise.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Containerization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45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3201</TotalTime>
  <Words>1107</Words>
  <Application>Microsoft Office PowerPoint</Application>
  <PresentationFormat>Widescreen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Model Deployment</vt:lpstr>
      <vt:lpstr>Model Deployment</vt:lpstr>
      <vt:lpstr>Deployment is easy!</vt:lpstr>
      <vt:lpstr>Machine Learning Deployment Myths</vt:lpstr>
      <vt:lpstr>Deployment : Reality</vt:lpstr>
      <vt:lpstr>Productionalization and Deployment</vt:lpstr>
      <vt:lpstr>Model Deployment Types and Contents</vt:lpstr>
      <vt:lpstr>Model Deployment : Dependency Management</vt:lpstr>
      <vt:lpstr>Model Deployment: Dependency Management(2)</vt:lpstr>
      <vt:lpstr>Model Deployment Requirements</vt:lpstr>
      <vt:lpstr>Model Deployment Requirements(2)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242</cp:revision>
  <dcterms:created xsi:type="dcterms:W3CDTF">2018-10-16T06:13:57Z</dcterms:created>
  <dcterms:modified xsi:type="dcterms:W3CDTF">2023-10-13T05:38:02Z</dcterms:modified>
</cp:coreProperties>
</file>